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4" r:id="rId3"/>
    <p:sldId id="265" r:id="rId4"/>
    <p:sldId id="266" r:id="rId5"/>
    <p:sldId id="275" r:id="rId6"/>
    <p:sldId id="267" r:id="rId7"/>
    <p:sldId id="274" r:id="rId8"/>
    <p:sldId id="269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6DB"/>
    <a:srgbClr val="AB5253"/>
    <a:srgbClr val="B46E28"/>
    <a:srgbClr val="8586C6"/>
    <a:srgbClr val="9E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A6B6-8019-4A47-9704-1BDC989F887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4D28-7731-4C86-89E9-96BEEE4AB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5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7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54" y="274082"/>
            <a:ext cx="8230493" cy="11439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755" y="1599803"/>
            <a:ext cx="4043832" cy="21911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6755" y="3933966"/>
            <a:ext cx="4043832" cy="21926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3415" y="1599803"/>
            <a:ext cx="4043832" cy="4526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8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6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1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5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9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3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2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184B-528F-4F7F-AFCD-557129235DEE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0F8A-6C80-4D7E-AC84-7AC3F9C6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0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ЦБ_лев_сер_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63"/>
            <a:ext cx="3725863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105275"/>
            <a:ext cx="9144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157163" y="5803900"/>
            <a:ext cx="493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kern="0" dirty="0" smtClean="0">
                <a:solidFill>
                  <a:srgbClr val="FFFFFF"/>
                </a:solidFill>
                <a:latin typeface="Arial"/>
              </a:rPr>
              <a:t>ФИО эксперта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kern="0" noProof="0" dirty="0" smtClean="0">
                <a:solidFill>
                  <a:srgbClr val="FFFFFF"/>
                </a:solidFill>
                <a:latin typeface="Arial"/>
              </a:rPr>
              <a:t>ГУ Банка России по ЦФО, Отделение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4644008" y="436245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ru-RU" altLang="ru-RU" sz="2800" kern="0" dirty="0" smtClean="0">
                <a:solidFill>
                  <a:srgbClr val="FFFFFF"/>
                </a:solidFill>
                <a:latin typeface="Arial"/>
              </a:rPr>
              <a:t>Как распознать финансовую пирамиду</a:t>
            </a:r>
            <a:endParaRPr lang="ru-RU" altLang="ru-RU" sz="2400" kern="0" baseline="0" dirty="0" smtClea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81758"/>
            <a:ext cx="9144000" cy="136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r="7524"/>
          <a:stretch/>
        </p:blipFill>
        <p:spPr bwMode="auto">
          <a:xfrm>
            <a:off x="-1" y="1681757"/>
            <a:ext cx="9144001" cy="242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80496" y="947942"/>
            <a:ext cx="4763504" cy="59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финансовой пирамиды</a:t>
            </a: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10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518" y="2492896"/>
            <a:ext cx="41244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Финансовые </a:t>
            </a:r>
            <a:r>
              <a:rPr lang="ru-RU" sz="3200" b="1" dirty="0">
                <a:solidFill>
                  <a:srgbClr val="C0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пирамиды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всего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нескольких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месяцев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компания организовалась недавно – это серьезный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признак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недобросовестности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256076" y="1834575"/>
            <a:ext cx="2808312" cy="3723872"/>
            <a:chOff x="5292080" y="1109734"/>
            <a:chExt cx="2808312" cy="3723872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340768"/>
              <a:ext cx="2808312" cy="3492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5364088" y="3789040"/>
              <a:ext cx="1398160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68144" y="1109734"/>
              <a:ext cx="1584176" cy="105096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91680" y="1472580"/>
            <a:ext cx="876300" cy="876300"/>
            <a:chOff x="1691680" y="1472580"/>
            <a:chExt cx="876300" cy="8763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91680" y="1472580"/>
              <a:ext cx="876300" cy="876300"/>
              <a:chOff x="-1692696" y="2210887"/>
              <a:chExt cx="876300" cy="87630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2696" y="2210887"/>
                <a:ext cx="876300" cy="8763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-1548680" y="2348880"/>
                <a:ext cx="576064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416" y="1559938"/>
              <a:ext cx="5969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4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938102"/>
            <a:ext cx="9143999" cy="2994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80465" tIns="40232" rIns="80465" bIns="40232" anchor="ctr"/>
          <a:lstStyle/>
          <a:p>
            <a:pPr algn="ctr" defTabSz="804649">
              <a:defRPr/>
            </a:pPr>
            <a:endParaRPr lang="en-US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-23243" y="3933056"/>
            <a:ext cx="9167243" cy="2924944"/>
          </a:xfrm>
          <a:prstGeom prst="rect">
            <a:avLst/>
          </a:prstGeom>
          <a:solidFill>
            <a:srgbClr val="77777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 anchor="ctr"/>
          <a:lstStyle/>
          <a:p>
            <a:pPr algn="ctr" defTabSz="804649">
              <a:defRPr/>
            </a:pPr>
            <a:endParaRPr lang="en-US" sz="16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42187" y="4722423"/>
            <a:ext cx="1426815" cy="1267152"/>
            <a:chOff x="3472146" y="3380002"/>
            <a:chExt cx="1819933" cy="134514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472146" y="3380002"/>
              <a:ext cx="1819933" cy="1345142"/>
              <a:chOff x="-1692696" y="2210887"/>
              <a:chExt cx="876300" cy="87630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2696" y="2210887"/>
                <a:ext cx="876300" cy="8763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-1548680" y="2348880"/>
                <a:ext cx="576064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3" t="5556" r="17935" b="9167"/>
            <a:stretch/>
          </p:blipFill>
          <p:spPr bwMode="auto">
            <a:xfrm>
              <a:off x="3508937" y="3457575"/>
              <a:ext cx="1711135" cy="1190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11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3101" y="4426032"/>
            <a:ext cx="6048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ЧЕМ ПРИНЯТЬ РЕШЕНИЕ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ВКЛАДЫВАТЬ В НИХ СВОИ СРЕДСТВА,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ВЗВЕСИТЬ ВСЕ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«ЗА» И «ПРОТИВ».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1743" y="1135107"/>
            <a:ext cx="6327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 не может гарантировать сохранность денежных средств,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вложенных в МФО или КПК.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950" y="1412776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ГЛАВНОЕ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496" y="2520279"/>
            <a:ext cx="9073008" cy="1412777"/>
            <a:chOff x="35496" y="5445224"/>
            <a:chExt cx="9073008" cy="14127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472365"/>
              <a:ext cx="2195066" cy="138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72365"/>
              <a:ext cx="2178888" cy="137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99992" y="5460801"/>
              <a:ext cx="2222573" cy="138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445224"/>
              <a:ext cx="2304256" cy="1404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65847" y="5484983"/>
              <a:ext cx="2242657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60092" y="6135166"/>
              <a:ext cx="1264586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97908" y="6153619"/>
              <a:ext cx="867831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582873" y="6414073"/>
              <a:ext cx="1645311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288153" y="6522085"/>
              <a:ext cx="867831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644008" y="5701007"/>
              <a:ext cx="520783" cy="464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35696" y="5553496"/>
              <a:ext cx="320288" cy="2950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590779" y="2996952"/>
            <a:ext cx="532949" cy="6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557"/>
            <a:ext cx="9143998" cy="474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23244" y="4941168"/>
            <a:ext cx="9167243" cy="1916832"/>
          </a:xfrm>
          <a:prstGeom prst="rect">
            <a:avLst/>
          </a:prstGeom>
          <a:solidFill>
            <a:srgbClr val="77777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 anchor="ctr"/>
          <a:lstStyle/>
          <a:p>
            <a:pPr algn="ctr" defTabSz="804649">
              <a:defRPr/>
            </a:pPr>
            <a:endParaRPr lang="en-US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12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603" y="5301208"/>
            <a:ext cx="8725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выше обещают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доход,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риск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потери денежных средств!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ЦБ_лев_сер_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63"/>
            <a:ext cx="3725863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105275"/>
            <a:ext cx="9144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 anchor="ctr"/>
          <a:lstStyle/>
          <a:p>
            <a:pPr algn="ctr" defTabSz="804649">
              <a:defRPr/>
            </a:pPr>
            <a:endParaRPr lang="en-US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0"/>
          <p:cNvSpPr>
            <a:spLocks/>
          </p:cNvSpPr>
          <p:nvPr/>
        </p:nvSpPr>
        <p:spPr bwMode="auto">
          <a:xfrm>
            <a:off x="0" y="4864100"/>
            <a:ext cx="91440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Спасибо за внимание!</a:t>
            </a:r>
            <a:endParaRPr kumimoji="0" lang="en-US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4390"/>
          <a:stretch/>
        </p:blipFill>
        <p:spPr bwMode="auto">
          <a:xfrm>
            <a:off x="0" y="1863490"/>
            <a:ext cx="9144000" cy="224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80496" y="947942"/>
            <a:ext cx="4763504" cy="59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доходность</a:t>
            </a:r>
            <a:r>
              <a:rPr lang="en-US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опасность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2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3" y="2780928"/>
            <a:ext cx="3797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пирамиды </a:t>
            </a:r>
            <a:r>
              <a:rPr lang="ru-RU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endParaRPr lang="ru-RU" sz="24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предлагают </a:t>
            </a:r>
            <a:r>
              <a:rPr lang="ru-RU" sz="2400" dirty="0">
                <a:solidFill>
                  <a:srgbClr val="C0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чрезвычайно</a:t>
            </a:r>
            <a:r>
              <a:rPr lang="ru-RU" sz="2400" dirty="0">
                <a:solidFill>
                  <a:srgbClr val="00206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высокую доходность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7654"/>
            <a:ext cx="847725" cy="85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4536504" y="45811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доходности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 –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ОПАСНОСТЬ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ПОТЕРЯТЬ </a:t>
            </a:r>
            <a:endParaRPr lang="ru-RU" sz="24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ВСЕ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ДЕНЬГИ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11224"/>
            <a:ext cx="4680520" cy="29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/>
          <p:nvPr/>
        </p:nvSpPr>
        <p:spPr>
          <a:xfrm>
            <a:off x="7570384" y="1588002"/>
            <a:ext cx="1538120" cy="14809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16806" y="1196752"/>
            <a:ext cx="4519690" cy="391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1256" y="3455739"/>
            <a:ext cx="1728937" cy="324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60432" y="3463520"/>
            <a:ext cx="576064" cy="541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94571" y="3509004"/>
            <a:ext cx="288405" cy="270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380496" y="947942"/>
            <a:ext cx="4763504" cy="59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3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25161" y="4509120"/>
            <a:ext cx="4239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 может привлекать средства граждан в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1,5 МЛН РУБЛЕЙ 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цель мошенников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7776" y="985952"/>
            <a:ext cx="448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Главная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мошенников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добровольно </a:t>
            </a:r>
            <a:endParaRPr lang="ru-RU" sz="2400" dirty="0">
              <a:solidFill>
                <a:srgbClr val="002060"/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подписанный жертвой договор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552" y="3694380"/>
            <a:ext cx="4209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 заключайте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компанией,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не является: </a:t>
            </a:r>
          </a:p>
          <a:p>
            <a:pPr marL="457200" indent="-45720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икрофинансовой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организацией (МФО),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кредитно-потребительским кооперативом (КПК).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1833712" y="2903556"/>
            <a:ext cx="605295" cy="792088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95" y="1412776"/>
            <a:ext cx="4762325" cy="267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3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4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0950" y="2811700"/>
            <a:ext cx="3768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Гарантированную прибыль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инвестициям получать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ряде случаев закон прямо запрещает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какой-либо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не гарантируют прибыль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0496" y="947942"/>
            <a:ext cx="4763504" cy="59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293096"/>
            <a:ext cx="5064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вам предлагают стать инвестором и гарантируют доходность – это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ОПАСНОСТЬ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вашего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кошелька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96" y="1362469"/>
            <a:ext cx="4763504" cy="26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885825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43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636912"/>
            <a:ext cx="9144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МФО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5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33" y="3008189"/>
            <a:ext cx="866775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08189"/>
            <a:ext cx="8763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Прямоугольник 22"/>
          <p:cNvSpPr/>
          <p:nvPr/>
        </p:nvSpPr>
        <p:spPr>
          <a:xfrm>
            <a:off x="323528" y="4154304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Микрофинансовые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компании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с любыми клиентами 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физическими лицами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68687" y="1220559"/>
            <a:ext cx="5405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29 марта 2016 года </a:t>
            </a:r>
            <a:endParaRPr lang="ru-RU" sz="24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МФО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две категории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96544" y="4154304"/>
            <a:ext cx="3779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Микрокредитные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компании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привлекать средства только у </a:t>
            </a:r>
            <a:r>
              <a:rPr lang="ru-RU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учредителей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6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08920"/>
            <a:ext cx="4224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МФО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должна состоять в государственном реестре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микрофинансовых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2895" y="2708920"/>
            <a:ext cx="416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КПК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обязан быть членом саморегулируемой организации (СРО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45" y="1484784"/>
            <a:ext cx="885825" cy="87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29" y="1484784"/>
            <a:ext cx="866775" cy="85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" name="Группа 4"/>
          <p:cNvGrpSpPr/>
          <p:nvPr/>
        </p:nvGrpSpPr>
        <p:grpSpPr>
          <a:xfrm>
            <a:off x="4860032" y="4293096"/>
            <a:ext cx="3836424" cy="2396455"/>
            <a:chOff x="5154502" y="4591745"/>
            <a:chExt cx="3584817" cy="22524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02" y="4631680"/>
              <a:ext cx="3584817" cy="221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380312" y="4707142"/>
              <a:ext cx="1224136" cy="162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92081" y="6237312"/>
              <a:ext cx="158283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874916" y="4591745"/>
              <a:ext cx="644014" cy="43204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39552" y="4365104"/>
            <a:ext cx="3611720" cy="2279898"/>
            <a:chOff x="729789" y="4591745"/>
            <a:chExt cx="3611720" cy="2279898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89" y="4591745"/>
              <a:ext cx="3611720" cy="227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742756" y="4707142"/>
              <a:ext cx="1885027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652563" y="5292799"/>
              <a:ext cx="1582836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48159" y="4869160"/>
              <a:ext cx="2335372" cy="31341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666559" y="5067182"/>
            <a:ext cx="577849" cy="900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244" r="1569" b="9598"/>
          <a:stretch/>
        </p:blipFill>
        <p:spPr>
          <a:xfrm>
            <a:off x="38274" y="980728"/>
            <a:ext cx="9105726" cy="43204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7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5559" y="4437112"/>
            <a:ext cx="8648929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Банка России в разделе: финансовые рынки/регулирование финансовых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телефонам: 8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800 250-40-72 (для бесплатных звонков из регионов России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+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7 495 771-91-00 (круглосуточно, по рабочим дням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86" y="1772816"/>
            <a:ext cx="1538120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274" y="3284984"/>
            <a:ext cx="1725414" cy="648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52" y="920557"/>
            <a:ext cx="1756735" cy="7082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80496" y="947942"/>
            <a:ext cx="4763504" cy="59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</a:t>
            </a: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только в банке!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8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2025" y="2636912"/>
            <a:ext cx="42484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не является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своей рекламе предлагает клиентам открыть именно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вклад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она НАРУШАЕТ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 ПОТЕРЯТЬ СВОИ ДЕНЬГИ! 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6826" y="4653136"/>
            <a:ext cx="4855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банки имеют законное право открывать вклады!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вклады в банках застрахованы государством на сумму 1 400 000 рублей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0343"/>
            <a:ext cx="857250" cy="84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7" name="Группа 6"/>
          <p:cNvGrpSpPr/>
          <p:nvPr/>
        </p:nvGrpSpPr>
        <p:grpSpPr>
          <a:xfrm>
            <a:off x="4649132" y="1319554"/>
            <a:ext cx="4387364" cy="3189566"/>
            <a:chOff x="4707115" y="2204864"/>
            <a:chExt cx="4387364" cy="318956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951329" y="2913011"/>
              <a:ext cx="324036" cy="3093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5" y="2204864"/>
              <a:ext cx="4387364" cy="3189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5775702" y="2475529"/>
              <a:ext cx="2468706" cy="66543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62126" y="2237619"/>
              <a:ext cx="673970" cy="5433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289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80496" y="947942"/>
            <a:ext cx="4763504" cy="59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07" y="0"/>
            <a:ext cx="6773940" cy="971202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Подделка 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310950" y="910130"/>
            <a:ext cx="8520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8739319" y="308342"/>
            <a:ext cx="44112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>
            <a:spAutoFit/>
          </a:bodyPr>
          <a:lstStyle>
            <a:lvl1pPr defTabSz="974725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28625" indent="58738" defTabSz="974725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7250" indent="117475" defTabSz="974725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85875" indent="176213" defTabSz="974725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714500" indent="234950" defTabSz="974725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717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6289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0861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543300" indent="234950" defTabSz="97472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2624C-A782-4048-9693-126CB6EB62AA}" type="slidenum">
              <a:rPr lang="ru-RU" altLang="ru-RU" sz="1800">
                <a:solidFill>
                  <a:schemeClr val="bg2"/>
                </a:solidFill>
              </a:rPr>
              <a:pPr/>
              <a:t>9</a:t>
            </a:fld>
            <a:endParaRPr lang="ru-RU" altLang="ru-RU" sz="1800">
              <a:solidFill>
                <a:schemeClr val="bg2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rot="-5400000">
            <a:off x="738850" y="619664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pic>
        <p:nvPicPr>
          <p:cNvPr id="172038" name="Picture 6" descr="ЦБ_ось_сер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" y="160874"/>
            <a:ext cx="964092" cy="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 rot="-5400000">
            <a:off x="8046909" y="621153"/>
            <a:ext cx="9801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24458" y="920557"/>
            <a:ext cx="73065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4" tIns="42867" rIns="85734" bIns="42867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39" y="2494344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 чтобы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вызвать доверие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потенциальной жертвы, мошенники часто используют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названия и логотипы,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похожие на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узнаваемые бренды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ВЕРЬТЕ громким названиям!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b="15358"/>
          <a:stretch/>
        </p:blipFill>
        <p:spPr bwMode="auto">
          <a:xfrm>
            <a:off x="4644008" y="1268760"/>
            <a:ext cx="1800200" cy="8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378935" cy="8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206849"/>
            <a:ext cx="4323150" cy="11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23156"/>
          <a:stretch/>
        </p:blipFill>
        <p:spPr bwMode="auto">
          <a:xfrm>
            <a:off x="4644008" y="3430985"/>
            <a:ext cx="4323151" cy="121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727129"/>
            <a:ext cx="43395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2" y="1419375"/>
            <a:ext cx="885825" cy="88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37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373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Высокая доходность как опасность</vt:lpstr>
      <vt:lpstr>Главная цель мошенников</vt:lpstr>
      <vt:lpstr>Инвестиции не гарантируют прибыль</vt:lpstr>
      <vt:lpstr>Проверка МФО</vt:lpstr>
      <vt:lpstr>Проверка</vt:lpstr>
      <vt:lpstr>Информация</vt:lpstr>
      <vt:lpstr>Вклад – только в банке!</vt:lpstr>
      <vt:lpstr>Подделка </vt:lpstr>
      <vt:lpstr>Признаки финансовой пирамиды</vt:lpstr>
      <vt:lpstr>Главное</vt:lpstr>
      <vt:lpstr>Главное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Витковская Юлия Олеговна</dc:creator>
  <cp:lastModifiedBy>mazin</cp:lastModifiedBy>
  <cp:revision>145</cp:revision>
  <dcterms:created xsi:type="dcterms:W3CDTF">2015-09-04T14:21:34Z</dcterms:created>
  <dcterms:modified xsi:type="dcterms:W3CDTF">2016-05-19T15:32:19Z</dcterms:modified>
</cp:coreProperties>
</file>